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0" r:id="rId3"/>
    <p:sldId id="277" r:id="rId4"/>
    <p:sldId id="278" r:id="rId5"/>
    <p:sldId id="273" r:id="rId6"/>
    <p:sldId id="281" r:id="rId7"/>
    <p:sldId id="279" r:id="rId8"/>
    <p:sldId id="280" r:id="rId9"/>
    <p:sldId id="282" r:id="rId10"/>
    <p:sldId id="276" r:id="rId11"/>
    <p:sldId id="265" r:id="rId12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07B61-FD56-4D73-BC0C-913032BADF79}" v="827" dt="2023-10-31T12:59:21.031"/>
    <p1510:client id="{A25EA0FB-2FC3-48B6-9C5E-E7703206190C}" v="985" dt="2023-11-15T21:10:06.630"/>
    <p1510:client id="{CB112A9E-5171-4FBB-9024-CF5A53D79EB6}" v="599" dt="2023-11-15T19:58:00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1" autoAdjust="0"/>
  </p:normalViewPr>
  <p:slideViewPr>
    <p:cSldViewPr snapToGrid="0">
      <p:cViewPr varScale="1">
        <p:scale>
          <a:sx n="168" d="100"/>
          <a:sy n="168" d="100"/>
        </p:scale>
        <p:origin x="66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15.11.2023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15.11.2023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>
            <a:lvl1pPr>
              <a:defRPr lang="de-DE" sz="3200" b="0" u="sng" strike="noStrike" spc="-1" dirty="0">
                <a:uFillTx/>
                <a:latin typeface="Arial"/>
              </a:defRPr>
            </a:lvl1pPr>
          </a:lstStyle>
          <a:p>
            <a:pPr lvl="0"/>
            <a:endParaRPr lang="de-DE" sz="3200" b="0" u="sng" strike="noStrike" spc="-1" dirty="0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 dirty="0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 dirty="0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 dirty="0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 dirty="0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Siebte Gliederungsebene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794ABB-0F4E-FDE1-A371-DC5858560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34" y="127634"/>
            <a:ext cx="552131" cy="2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va.com/learn/application-security/black-box-testing/" TargetMode="External"/><Relationship Id="rId2" Type="http://schemas.openxmlformats.org/officeDocument/2006/relationships/hyperlink" Target="https://source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wolfram.com/groups/-/m/t/41872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000" b="0" strike="noStrike" spc="-1" dirty="0" err="1">
                <a:solidFill>
                  <a:srgbClr val="005293"/>
                </a:solidFill>
                <a:latin typeface="Arial"/>
              </a:rPr>
              <a:t>MolSim</a:t>
            </a:r>
            <a:r>
              <a:rPr lang="en-US" sz="4000" b="0" strike="noStrike" spc="-1" dirty="0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4999"/>
              </a:lnSpc>
              <a:spcBef>
                <a:spcPts val="1984"/>
              </a:spcBef>
              <a:spcAft>
                <a:spcPts val="567"/>
              </a:spcAft>
            </a:pPr>
            <a:r>
              <a:rPr lang="en-US" sz="2800" spc="-1">
                <a:solidFill>
                  <a:srgbClr val="005293"/>
                </a:solidFill>
                <a:ea typeface="+mn-lt"/>
                <a:cs typeface="+mn-lt"/>
              </a:rPr>
              <a:t>Collision of two bodies</a:t>
            </a:r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 dirty="0">
                <a:latin typeface="Arial"/>
              </a:rPr>
              <a:t>11/17/2023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en-US" sz="2000" b="0" strike="noStrike" spc="-1" dirty="0">
                <a:solidFill>
                  <a:srgbClr val="005293"/>
                </a:solidFill>
                <a:latin typeface="Arial"/>
              </a:rPr>
              <a:t>Sheet </a:t>
            </a:r>
            <a:r>
              <a:rPr lang="en-US" sz="2000" spc="-1" dirty="0">
                <a:solidFill>
                  <a:srgbClr val="005293"/>
                </a:solidFill>
                <a:latin typeface="Arial"/>
              </a:rPr>
              <a:t>2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060000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1600" b="1" strike="noStrike" spc="-1" dirty="0">
                <a:latin typeface="Arial"/>
              </a:rPr>
              <a:t>Group C </a:t>
            </a:r>
            <a:r>
              <a:rPr lang="en-US" sz="1600" b="0" strike="noStrike" spc="-1" dirty="0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cool </a:t>
            </a:r>
            <a:r>
              <a:rPr lang="en-US">
                <a:cs typeface="Arial"/>
              </a:rPr>
              <a:t>things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4AAEF4-762E-BC51-0132-88A54468EA4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6472084" cy="3365024"/>
          </a:xfr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/>
              <a:t>We</a:t>
            </a:r>
            <a:r>
              <a:rPr lang="de-DE" sz="1800" u="none"/>
              <a:t> </a:t>
            </a:r>
            <a:r>
              <a:rPr lang="de-DE" sz="1800" u="none" err="1"/>
              <a:t>created</a:t>
            </a:r>
            <a:r>
              <a:rPr lang="de-DE" sz="1800" u="none"/>
              <a:t> a </a:t>
            </a:r>
            <a:r>
              <a:rPr lang="de-DE" sz="1800" u="none" err="1"/>
              <a:t>few</a:t>
            </a:r>
            <a:r>
              <a:rPr lang="de-DE" sz="1800" u="none"/>
              <a:t> tests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/>
              <a:t>We</a:t>
            </a:r>
            <a:r>
              <a:rPr lang="de-DE" sz="1800" u="none"/>
              <a:t> </a:t>
            </a:r>
            <a:r>
              <a:rPr lang="de-DE" sz="1800" u="none" err="1"/>
              <a:t>continued</a:t>
            </a:r>
            <a:r>
              <a:rPr lang="de-DE" sz="1800" u="none"/>
              <a:t> and </a:t>
            </a:r>
            <a:r>
              <a:rPr lang="de-DE" sz="1800" u="none" err="1"/>
              <a:t>marginally</a:t>
            </a:r>
            <a:r>
              <a:rPr lang="de-DE" sz="1800" u="none"/>
              <a:t> </a:t>
            </a:r>
            <a:r>
              <a:rPr lang="de-DE" sz="1800" u="none" err="1"/>
              <a:t>extended</a:t>
            </a:r>
            <a:r>
              <a:rPr lang="de-DE" sz="1800" u="none"/>
              <a:t> </a:t>
            </a:r>
            <a:r>
              <a:rPr lang="de-DE" sz="1800" u="none" err="1"/>
              <a:t>our</a:t>
            </a:r>
            <a:r>
              <a:rPr lang="de-DE" sz="1800" u="none"/>
              <a:t> GitHub </a:t>
            </a:r>
            <a:r>
              <a:rPr lang="de-DE" sz="1800" u="none" err="1"/>
              <a:t>workflow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>
                <a:cs typeface="Arial"/>
              </a:rPr>
              <a:t>We</a:t>
            </a:r>
            <a:r>
              <a:rPr lang="de-DE" sz="1800" u="none">
                <a:cs typeface="Arial"/>
              </a:rPr>
              <a:t> </a:t>
            </a:r>
            <a:r>
              <a:rPr lang="de-DE" sz="1800" u="none" err="1">
                <a:cs typeface="Arial"/>
              </a:rPr>
              <a:t>simulated</a:t>
            </a:r>
            <a:r>
              <a:rPr lang="de-DE" sz="1800" u="none">
                <a:cs typeface="Arial"/>
              </a:rPr>
              <a:t> a bunch of particles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u="none">
                <a:cs typeface="Arial"/>
              </a:rPr>
              <a:t>We drew a pretty particle collision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u="none">
                <a:cs typeface="Arial"/>
              </a:rPr>
              <a:t>We drew an even prettier particle collision with a moving camera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 u="non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84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D31B1C2-0AE2-71E5-DA3F-1E897AEF3A2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649472" cy="1255728"/>
          </a:xfrm>
          <a:noFill/>
          <a:ln w="0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Unit </a:t>
            </a:r>
            <a:r>
              <a:rPr lang="de-DE" sz="1400" dirty="0" err="1"/>
              <a:t>testing</a:t>
            </a:r>
            <a:r>
              <a:rPr lang="de-DE" sz="1400" dirty="0"/>
              <a:t> </a:t>
            </a:r>
            <a:r>
              <a:rPr lang="de-DE" sz="1400" dirty="0" err="1"/>
              <a:t>bild</a:t>
            </a:r>
            <a:r>
              <a:rPr lang="de-DE" sz="1400" dirty="0"/>
              <a:t>: </a:t>
            </a:r>
            <a:r>
              <a:rPr lang="de-DE" sz="1400" u="none" dirty="0">
                <a:cs typeface="Arial"/>
              </a:rPr>
              <a:t>https://codefresh.io/learn/unit-testing/  </a:t>
            </a:r>
            <a:r>
              <a:rPr lang="de-DE" sz="1400" dirty="0">
                <a:hlinkClick r:id="rId2"/>
              </a:rPr>
              <a:t>2</a:t>
            </a:r>
            <a:endParaRPr lang="de-DE" sz="14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cs typeface="Arial"/>
              </a:rPr>
              <a:t>Black box </a:t>
            </a:r>
            <a:r>
              <a:rPr lang="de-DE" sz="1400" dirty="0" err="1">
                <a:cs typeface="Arial"/>
              </a:rPr>
              <a:t>testing</a:t>
            </a:r>
            <a:r>
              <a:rPr lang="de-DE" sz="1400" dirty="0">
                <a:cs typeface="Arial"/>
              </a:rPr>
              <a:t> </a:t>
            </a:r>
            <a:r>
              <a:rPr lang="de-DE" sz="1400" dirty="0" err="1">
                <a:cs typeface="Arial"/>
              </a:rPr>
              <a:t>bild</a:t>
            </a:r>
            <a:r>
              <a:rPr lang="de-DE" sz="1400" dirty="0">
                <a:cs typeface="Arial"/>
              </a:rPr>
              <a:t>: </a:t>
            </a:r>
            <a:r>
              <a:rPr lang="de-DE" sz="1400" u="none" dirty="0">
                <a:cs typeface="Arial"/>
                <a:hlinkClick r:id="rId3"/>
              </a:rPr>
              <a:t>https://www.imperva.com/learn/application-security/black-box-testing/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u="none">
                <a:cs typeface="Arial"/>
              </a:rPr>
              <a:t>Billiard balls colliding gif: </a:t>
            </a:r>
            <a:r>
              <a:rPr lang="de-DE" sz="1400" u="none">
                <a:cs typeface="Arial"/>
                <a:hlinkClick r:id="rId4"/>
              </a:rPr>
              <a:t>https://community.wolfram.com/groups/-/m/t/418720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u="none" err="1">
                <a:cs typeface="Arial"/>
              </a:rPr>
              <a:t>Water</a:t>
            </a:r>
            <a:r>
              <a:rPr lang="de-DE" sz="1400" u="none">
                <a:cs typeface="Arial"/>
              </a:rPr>
              <a:t> </a:t>
            </a:r>
            <a:r>
              <a:rPr lang="de-DE" sz="1400" u="none" err="1">
                <a:cs typeface="Arial"/>
              </a:rPr>
              <a:t>droplet</a:t>
            </a:r>
            <a:r>
              <a:rPr lang="de-DE" sz="1400" u="none">
                <a:cs typeface="Arial"/>
              </a:rPr>
              <a:t> </a:t>
            </a:r>
            <a:r>
              <a:rPr lang="de-DE" sz="1400" u="none" err="1">
                <a:cs typeface="Arial"/>
              </a:rPr>
              <a:t>gif</a:t>
            </a:r>
            <a:r>
              <a:rPr lang="de-DE" sz="1400" u="none">
                <a:cs typeface="Arial"/>
              </a:rPr>
              <a:t>: https://popperfont.net/2012/08/20/superhydrophobic-carbon-nanotube-water-droplet-bouncing-gif-goodness/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6295379" cy="3780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Important testing principles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independent components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independent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Different testing goals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Components vs (Sub-)Systems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Functionality vs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tests</a:t>
            </a:r>
          </a:p>
        </p:txBody>
      </p:sp>
      <p:pic>
        <p:nvPicPr>
          <p:cNvPr id="3" name="Grafik 2" descr="Ein Bild, das Text, Reihe, Schrift, Screenshot enthält.&#10;&#10;Beschreibung automatisch generiert.">
            <a:extLst>
              <a:ext uri="{FF2B5EF4-FFF2-40B4-BE49-F238E27FC236}">
                <a16:creationId xmlns:a16="http://schemas.microsoft.com/office/drawing/2014/main" id="{7B62EF15-69E2-998C-580D-82470B92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859" y="2945029"/>
            <a:ext cx="2743200" cy="1605895"/>
          </a:xfrm>
          <a:prstGeom prst="rect">
            <a:avLst/>
          </a:prstGeom>
        </p:spPr>
      </p:pic>
      <p:pic>
        <p:nvPicPr>
          <p:cNvPr id="4" name="Grafik 3" descr="What is Black Box Testing | Techniques &amp; Examples | Imperva">
            <a:extLst>
              <a:ext uri="{FF2B5EF4-FFF2-40B4-BE49-F238E27FC236}">
                <a16:creationId xmlns:a16="http://schemas.microsoft.com/office/drawing/2014/main" id="{153FE632-701C-56EE-B835-5C0FD320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59" y="1014086"/>
            <a:ext cx="2743199" cy="15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lIns="0" tIns="0" rIns="0" bIns="0" numCol="1" spcCol="0" anchor="ctr">
            <a:normAutofit/>
          </a:bodyPr>
          <a:lstStyle/>
          <a:p>
            <a:r>
              <a:rPr lang="de-DE" sz="3200" u="sng" kern="1200" spc="-1">
                <a:latin typeface="Arial"/>
                <a:ea typeface="+mj-ea"/>
                <a:cs typeface="+mj-cs"/>
              </a:rPr>
              <a:t>Github Project Management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rtlCol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Task Planning via Github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Kanban Board View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Easy way to see open issues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kern="1200" spc="-1">
              <a:latin typeface="Arial"/>
              <a:ea typeface="+mn-ea"/>
              <a:cs typeface="+mn-cs"/>
            </a:endParaRP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8768F21F-211F-9941-4D10-DAC017F5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85" y="1126672"/>
            <a:ext cx="4465122" cy="33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0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lIns="0" tIns="0" rIns="0" bIns="0" numCol="1" spcCol="0" anchor="ctr">
            <a:normAutofit/>
          </a:bodyPr>
          <a:lstStyle/>
          <a:p>
            <a:r>
              <a:rPr lang="de-DE" sz="3200" u="sng" kern="1200" spc="-1">
                <a:latin typeface="Arial"/>
                <a:ea typeface="+mj-ea"/>
                <a:cs typeface="+mj-cs"/>
              </a:rPr>
              <a:t>Github Issues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rtlCol="0" anchor="t">
            <a:normAutofit fontScale="925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We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organize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open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tasks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in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issues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Issues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can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be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assigned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to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persons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Everyone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can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work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in parallel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Hopefully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not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many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merge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conflicts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spc="-1" dirty="0" err="1">
                <a:latin typeface="Arial"/>
              </a:rPr>
              <a:t>Creation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of</a:t>
            </a:r>
            <a:r>
              <a:rPr lang="de-DE" sz="2400" spc="-1" dirty="0">
                <a:latin typeface="Arial"/>
              </a:rPr>
              <a:t> pull </a:t>
            </a:r>
            <a:r>
              <a:rPr lang="de-DE" sz="2400" spc="-1" dirty="0" err="1">
                <a:latin typeface="Arial"/>
              </a:rPr>
              <a:t>requests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to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protect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the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master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branch</a:t>
            </a:r>
            <a:endParaRPr lang="de-DE" sz="2400" kern="1200" spc="-1" dirty="0">
              <a:latin typeface="Arial"/>
              <a:ea typeface="+mn-ea"/>
              <a:cs typeface="+mn-cs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kern="1200" spc="-1">
              <a:latin typeface="Arial"/>
              <a:ea typeface="+mn-ea"/>
              <a:cs typeface="+mn-cs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spc="-1">
              <a:latin typeface="Arial"/>
            </a:endParaRPr>
          </a:p>
        </p:txBody>
      </p:sp>
      <p:pic>
        <p:nvPicPr>
          <p:cNvPr id="4" name="Grafik 3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B632C52F-F4CD-8842-DF63-7E55A857B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97" b="452"/>
          <a:stretch/>
        </p:blipFill>
        <p:spPr>
          <a:xfrm>
            <a:off x="4595750" y="1394167"/>
            <a:ext cx="4271217" cy="17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5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/>
          </a:p>
        </p:txBody>
      </p:sp>
      <p:pic>
        <p:nvPicPr>
          <p:cNvPr id="6" name="cuboid2D">
            <a:hlinkClick r:id="" action="ppaction://media"/>
            <a:extLst>
              <a:ext uri="{FF2B5EF4-FFF2-40B4-BE49-F238E27FC236}">
                <a16:creationId xmlns:a16="http://schemas.microsoft.com/office/drawing/2014/main" id="{CED226A4-DE45-E144-0778-7F80E3FF7B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67" y="1342803"/>
            <a:ext cx="8504717" cy="30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/>
          </a:p>
        </p:txBody>
      </p:sp>
      <p:pic>
        <p:nvPicPr>
          <p:cNvPr id="2" name="cuboid3dcamera">
            <a:hlinkClick r:id="" action="ppaction://media"/>
            <a:extLst>
              <a:ext uri="{FF2B5EF4-FFF2-40B4-BE49-F238E27FC236}">
                <a16:creationId xmlns:a16="http://schemas.microsoft.com/office/drawing/2014/main" id="{F9D00599-0357-8D53-EE94-9956C3306C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563" y="1239240"/>
            <a:ext cx="8198427" cy="28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177228" y="1239486"/>
            <a:ext cx="53029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Observation 1: 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scatter</a:t>
            </a:r>
            <a:r>
              <a:rPr lang="de-DE" dirty="0"/>
              <a:t> on </a:t>
            </a:r>
            <a:r>
              <a:rPr lang="de-DE" dirty="0" err="1"/>
              <a:t>impact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momentum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ones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newtons</a:t>
            </a:r>
            <a:r>
              <a:rPr lang="de-DE" dirty="0"/>
              <a:t> 1st </a:t>
            </a:r>
            <a:r>
              <a:rPr lang="de-DE" dirty="0" err="1"/>
              <a:t>law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r>
              <a:rPr lang="de-DE" b="1" dirty="0" err="1"/>
              <a:t>Similar</a:t>
            </a:r>
            <a:r>
              <a:rPr lang="de-DE" b="1" dirty="0"/>
              <a:t> </a:t>
            </a:r>
            <a:r>
              <a:rPr lang="de-DE" b="1" dirty="0" err="1"/>
              <a:t>processes</a:t>
            </a:r>
            <a:r>
              <a:rPr lang="de-DE" b="1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Billiard ball </a:t>
            </a:r>
            <a:r>
              <a:rPr lang="de-DE" err="1"/>
              <a:t>colliding</a:t>
            </a:r>
            <a:endParaRPr lang="de-DE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pic>
        <p:nvPicPr>
          <p:cNvPr id="2" name="Grafik 1" descr="Ein Bild, das Screenshot, Muster, Farbigkeit, Blau enthält.&#10;&#10;Beschreibung automatisch generiert.">
            <a:extLst>
              <a:ext uri="{FF2B5EF4-FFF2-40B4-BE49-F238E27FC236}">
                <a16:creationId xmlns:a16="http://schemas.microsoft.com/office/drawing/2014/main" id="{8921CE29-F635-6ECE-BA8F-557C1CA88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98" y="540756"/>
            <a:ext cx="2602181" cy="2034642"/>
          </a:xfrm>
          <a:prstGeom prst="rect">
            <a:avLst/>
          </a:prstGeom>
        </p:spPr>
      </p:pic>
      <p:pic>
        <p:nvPicPr>
          <p:cNvPr id="6" name="Grafik 5" descr="Ein Bild, das Screenshot, Farbigkeit, Majorelle Blue enthält.&#10;&#10;Beschreibung automatisch generiert.">
            <a:extLst>
              <a:ext uri="{FF2B5EF4-FFF2-40B4-BE49-F238E27FC236}">
                <a16:creationId xmlns:a16="http://schemas.microsoft.com/office/drawing/2014/main" id="{01C48FC6-4ADF-07A7-62FC-4C6D1C7B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36" y="2627221"/>
            <a:ext cx="2609603" cy="2034641"/>
          </a:xfrm>
          <a:prstGeom prst="rect">
            <a:avLst/>
          </a:prstGeom>
        </p:spPr>
      </p:pic>
      <p:pic>
        <p:nvPicPr>
          <p:cNvPr id="7" name="Grafik 6" descr="Perfectly centered break of a perfectly aligned pool ball rack - Online  Technical Discussion Groups—Wolfram Community">
            <a:extLst>
              <a:ext uri="{FF2B5EF4-FFF2-40B4-BE49-F238E27FC236}">
                <a16:creationId xmlns:a16="http://schemas.microsoft.com/office/drawing/2014/main" id="{545C6272-7AB4-99E2-1E1F-436E016B8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45" y="2630992"/>
            <a:ext cx="1490401" cy="20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 + 2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177228" y="1239486"/>
            <a:ext cx="53029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Observation 2: 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The </a:t>
            </a:r>
            <a:r>
              <a:rPr lang="de-DE" dirty="0" err="1"/>
              <a:t>cuboids</a:t>
            </a:r>
            <a:r>
              <a:rPr lang="de-DE" dirty="0"/>
              <a:t> </a:t>
            </a:r>
            <a:r>
              <a:rPr lang="de-DE" dirty="0" err="1"/>
              <a:t>deform</a:t>
            </a:r>
            <a:r>
              <a:rPr lang="de-DE" dirty="0"/>
              <a:t> and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collapse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collision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Untouched</a:t>
            </a:r>
            <a:r>
              <a:rPr lang="de-DE" dirty="0"/>
              <a:t> </a:t>
            </a:r>
            <a:r>
              <a:rPr lang="de-DE" dirty="0" err="1"/>
              <a:t>potions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cuboid</a:t>
            </a:r>
            <a:r>
              <a:rPr lang="de-DE" dirty="0"/>
              <a:t> still </a:t>
            </a:r>
            <a:r>
              <a:rPr lang="de-DE" dirty="0" err="1"/>
              <a:t>deformed</a:t>
            </a:r>
            <a:endParaRPr lang="de-DE"/>
          </a:p>
          <a:p>
            <a:r>
              <a:rPr lang="de-DE" dirty="0"/>
              <a:t>-&gt; </a:t>
            </a:r>
            <a:r>
              <a:rPr lang="de-DE" b="1" dirty="0" err="1"/>
              <a:t>second</a:t>
            </a:r>
            <a:r>
              <a:rPr lang="de-DE" b="1" dirty="0"/>
              <a:t> </a:t>
            </a:r>
            <a:r>
              <a:rPr lang="de-DE" b="1" dirty="0" err="1"/>
              <a:t>simulation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cube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initial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sphere-shaped</a:t>
            </a:r>
            <a:endParaRPr lang="de-DE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pic>
        <p:nvPicPr>
          <p:cNvPr id="10" name="Grafik 9" descr="Ein Bild, das Blau, Electric Blue (Farbe), Screenshot, Majorelle Blue enthält.&#10;&#10;Beschreibung automatisch generiert.">
            <a:extLst>
              <a:ext uri="{FF2B5EF4-FFF2-40B4-BE49-F238E27FC236}">
                <a16:creationId xmlns:a16="http://schemas.microsoft.com/office/drawing/2014/main" id="{2DFC2DE5-0053-9AB5-2DF6-01886B9E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39" y="542533"/>
            <a:ext cx="2743200" cy="1617973"/>
          </a:xfrm>
          <a:prstGeom prst="rect">
            <a:avLst/>
          </a:prstGeom>
        </p:spPr>
      </p:pic>
      <p:pic>
        <p:nvPicPr>
          <p:cNvPr id="12" name="Grafik 11" descr="Ein Bild, das Majorelle Blue, Electric Blue (Farbe), Blau, Kobaltblau enthält.&#10;&#10;Beschreibung automatisch generiert.">
            <a:extLst>
              <a:ext uri="{FF2B5EF4-FFF2-40B4-BE49-F238E27FC236}">
                <a16:creationId xmlns:a16="http://schemas.microsoft.com/office/drawing/2014/main" id="{5835A0BF-74A4-D28E-D5C5-B351D4DB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39" y="2197805"/>
            <a:ext cx="2743200" cy="125760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97666F-4660-4E99-1875-A6CCE7A53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839" y="3472096"/>
            <a:ext cx="2743200" cy="1257606"/>
          </a:xfrm>
          <a:prstGeom prst="rect">
            <a:avLst/>
          </a:prstGeom>
        </p:spPr>
      </p:pic>
      <p:pic>
        <p:nvPicPr>
          <p:cNvPr id="14" name="Grafik 13" descr="Superhydrophobic carbon nanotube water droplet bouncing GIF goodness. |">
            <a:extLst>
              <a:ext uri="{FF2B5EF4-FFF2-40B4-BE49-F238E27FC236}">
                <a16:creationId xmlns:a16="http://schemas.microsoft.com/office/drawing/2014/main" id="{BE8937A4-F196-C921-07B6-2DC67AA8B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720" y="2899285"/>
            <a:ext cx="2434282" cy="182571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7DC72C7-7816-73AD-8D48-49D66AB670D3}"/>
              </a:ext>
            </a:extLst>
          </p:cNvPr>
          <p:cNvSpPr txBox="1"/>
          <p:nvPr/>
        </p:nvSpPr>
        <p:spPr>
          <a:xfrm>
            <a:off x="274616" y="3206337"/>
            <a:ext cx="32063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cs typeface="Arial"/>
              </a:rPr>
              <a:t>Similar</a:t>
            </a:r>
            <a:r>
              <a:rPr lang="de-DE" b="1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processes</a:t>
            </a:r>
            <a:r>
              <a:rPr lang="de-DE" b="1" dirty="0">
                <a:cs typeface="Arial"/>
              </a:rPr>
              <a:t>:</a:t>
            </a:r>
            <a:endParaRPr lang="en-US" dirty="0"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de-DE" dirty="0" err="1">
                <a:cs typeface="Arial"/>
              </a:rPr>
              <a:t>Forming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water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drops</a:t>
            </a:r>
          </a:p>
          <a:p>
            <a:pPr marL="285750" indent="-285750">
              <a:buFont typeface="Arial,Sans-Serif"/>
              <a:buChar char="•"/>
            </a:pPr>
            <a:r>
              <a:rPr lang="de-DE" dirty="0" err="1">
                <a:cs typeface="Arial"/>
              </a:rPr>
              <a:t>Forming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(</a:t>
            </a:r>
            <a:r>
              <a:rPr lang="de-DE" dirty="0" err="1">
                <a:cs typeface="Arial"/>
              </a:rPr>
              <a:t>round</a:t>
            </a:r>
            <a:r>
              <a:rPr lang="de-DE" dirty="0">
                <a:cs typeface="Arial"/>
              </a:rPr>
              <a:t>) </a:t>
            </a:r>
            <a:r>
              <a:rPr lang="de-DE" dirty="0" err="1">
                <a:cs typeface="Arial"/>
              </a:rPr>
              <a:t>planets</a:t>
            </a:r>
            <a:r>
              <a:rPr lang="de-DE" dirty="0">
                <a:cs typeface="Arial"/>
              </a:rPr>
              <a:t> due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gravity</a:t>
            </a: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93236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/>
              <a:t>&lt;TODO&gt;</a:t>
            </a:r>
          </a:p>
        </p:txBody>
      </p:sp>
    </p:spTree>
    <p:extLst>
      <p:ext uri="{BB962C8B-B14F-4D97-AF65-F5344CB8AC3E}">
        <p14:creationId xmlns:p14="http://schemas.microsoft.com/office/powerpoint/2010/main" val="100909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</Words>
  <Application>Microsoft Office PowerPoint</Application>
  <PresentationFormat>Bildschirmpräsentation (16:9)</PresentationFormat>
  <Paragraphs>31</Paragraphs>
  <Slides>11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 Theme</vt:lpstr>
      <vt:lpstr>MolSim WS 23/24</vt:lpstr>
      <vt:lpstr>Unit tests</vt:lpstr>
      <vt:lpstr>Github Project Management</vt:lpstr>
      <vt:lpstr>Github Issues</vt:lpstr>
      <vt:lpstr>Simulation 1</vt:lpstr>
      <vt:lpstr>Simulation 1</vt:lpstr>
      <vt:lpstr>Simulation 1</vt:lpstr>
      <vt:lpstr>Simulation 1 + 2</vt:lpstr>
      <vt:lpstr>Simulation 2</vt:lpstr>
      <vt:lpstr>Summary of cool things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Manuel Lerchner</cp:lastModifiedBy>
  <cp:revision>574</cp:revision>
  <dcterms:created xsi:type="dcterms:W3CDTF">2009-06-05T15:14:26Z</dcterms:created>
  <dcterms:modified xsi:type="dcterms:W3CDTF">2023-11-15T21:11:17Z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